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rimo Bold" charset="1" panose="020B0704020202020204"/>
      <p:regular r:id="rId22"/>
    </p:embeddedFont>
    <p:embeddedFont>
      <p:font typeface="Canva Sans Bold" charset="1" panose="020B0803030501040103"/>
      <p:regular r:id="rId23"/>
    </p:embeddedFont>
    <p:embeddedFont>
      <p:font typeface="Canva Sans" charset="1" panose="020B0503030501040103"/>
      <p:regular r:id="rId24"/>
    </p:embeddedFont>
    <p:embeddedFont>
      <p:font typeface="Poppins Light" charset="1" panose="00000400000000000000"/>
      <p:regular r:id="rId25"/>
    </p:embeddedFont>
    <p:embeddedFont>
      <p:font typeface="Poppins Bold" charset="1" panose="00000800000000000000"/>
      <p:regular r:id="rId26"/>
    </p:embeddedFont>
    <p:embeddedFont>
      <p:font typeface="Computer Says No" charset="1" panose="00000400000000000000"/>
      <p:regular r:id="rId27"/>
    </p:embeddedFont>
    <p:embeddedFont>
      <p:font typeface="Poppins" charset="1" panose="000005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3.png" Type="http://schemas.openxmlformats.org/officeDocument/2006/relationships/image"/><Relationship Id="rId8" Target="../media/image4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3.png" Type="http://schemas.openxmlformats.org/officeDocument/2006/relationships/image"/><Relationship Id="rId4" Target="../media/image27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0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4.png" Type="http://schemas.openxmlformats.org/officeDocument/2006/relationships/image"/><Relationship Id="rId6" Target="../media/image3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67666" y="1028700"/>
            <a:ext cx="1991634" cy="2728124"/>
          </a:xfrm>
          <a:custGeom>
            <a:avLst/>
            <a:gdLst/>
            <a:ahLst/>
            <a:cxnLst/>
            <a:rect r="r" b="b" t="t" l="l"/>
            <a:pathLst>
              <a:path h="2728124" w="1991634">
                <a:moveTo>
                  <a:pt x="0" y="0"/>
                </a:moveTo>
                <a:lnTo>
                  <a:pt x="1991634" y="0"/>
                </a:lnTo>
                <a:lnTo>
                  <a:pt x="1991634" y="2728124"/>
                </a:lnTo>
                <a:lnTo>
                  <a:pt x="0" y="2728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800100"/>
            <a:ext cx="12262197" cy="339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599">
                <a:solidFill>
                  <a:srgbClr val="000000"/>
                </a:solidFill>
                <a:latin typeface="Arimo Bold"/>
              </a:rPr>
              <a:t>EE6352 Embedded System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0497" y="4519936"/>
            <a:ext cx="9771175" cy="643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8"/>
              </a:lnSpc>
            </a:pPr>
            <a:r>
              <a:rPr lang="en-US" sz="3784">
                <a:solidFill>
                  <a:srgbClr val="000000"/>
                </a:solidFill>
                <a:latin typeface="Canva Sans Bold"/>
              </a:rPr>
              <a:t>Authenticated Voting Machine using RFID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46627" y="6913880"/>
            <a:ext cx="3085668" cy="319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Canva Sans"/>
              </a:rPr>
              <a:t>Group No :13</a:t>
            </a:r>
          </a:p>
          <a:p>
            <a:pPr algn="ctr">
              <a:lnSpc>
                <a:spcPts val="3639"/>
              </a:lnSpc>
            </a:pPr>
            <a:r>
              <a:rPr lang="en-US" sz="2599" u="sng">
                <a:solidFill>
                  <a:srgbClr val="000000"/>
                </a:solidFill>
                <a:latin typeface="Canva Sans"/>
              </a:rPr>
              <a:t>Members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Canva Sans"/>
              </a:rPr>
              <a:t>EG/2020/3967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Canva Sans"/>
              </a:rPr>
              <a:t> EG/2020/3974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Canva Sans"/>
              </a:rPr>
              <a:t> EG/2020/3975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Canva Sans"/>
              </a:rPr>
              <a:t> EG/2020/3976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Canva Sans"/>
              </a:rPr>
              <a:t> EG/2020/3977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81704" y="8048625"/>
            <a:ext cx="6386172" cy="205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Arimo Bold"/>
              </a:rPr>
              <a:t>Department of Electrical and Information Engineering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Arimo Bold"/>
              </a:rPr>
              <a:t>Faculty of Engineering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Arimo Bold"/>
              </a:rPr>
              <a:t>University of Ruhuna Sri Lanka</a:t>
            </a:r>
          </a:p>
          <a:p>
            <a:pPr algn="ctr" marL="0" indent="0" lvl="0">
              <a:lnSpc>
                <a:spcPts val="16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9265" y="2559060"/>
            <a:ext cx="2636468" cy="1977351"/>
          </a:xfrm>
          <a:custGeom>
            <a:avLst/>
            <a:gdLst/>
            <a:ahLst/>
            <a:cxnLst/>
            <a:rect r="r" b="b" t="t" l="l"/>
            <a:pathLst>
              <a:path h="1977351" w="2636468">
                <a:moveTo>
                  <a:pt x="0" y="0"/>
                </a:moveTo>
                <a:lnTo>
                  <a:pt x="2636468" y="0"/>
                </a:lnTo>
                <a:lnTo>
                  <a:pt x="2636468" y="1977351"/>
                </a:lnTo>
                <a:lnTo>
                  <a:pt x="0" y="19773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31822" y="2783313"/>
            <a:ext cx="2799889" cy="1227190"/>
          </a:xfrm>
          <a:custGeom>
            <a:avLst/>
            <a:gdLst/>
            <a:ahLst/>
            <a:cxnLst/>
            <a:rect r="r" b="b" t="t" l="l"/>
            <a:pathLst>
              <a:path h="1227190" w="2799889">
                <a:moveTo>
                  <a:pt x="0" y="0"/>
                </a:moveTo>
                <a:lnTo>
                  <a:pt x="2799889" y="0"/>
                </a:lnTo>
                <a:lnTo>
                  <a:pt x="2799889" y="1227190"/>
                </a:lnTo>
                <a:lnTo>
                  <a:pt x="0" y="1227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7641" r="0" b="-3393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14259" y="2600990"/>
            <a:ext cx="1672096" cy="1591836"/>
          </a:xfrm>
          <a:custGeom>
            <a:avLst/>
            <a:gdLst/>
            <a:ahLst/>
            <a:cxnLst/>
            <a:rect r="r" b="b" t="t" l="l"/>
            <a:pathLst>
              <a:path h="1591836" w="1672096">
                <a:moveTo>
                  <a:pt x="0" y="0"/>
                </a:moveTo>
                <a:lnTo>
                  <a:pt x="1672096" y="0"/>
                </a:lnTo>
                <a:lnTo>
                  <a:pt x="1672096" y="1591835"/>
                </a:lnTo>
                <a:lnTo>
                  <a:pt x="0" y="1591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22941" y="6958639"/>
            <a:ext cx="1617651" cy="1617651"/>
          </a:xfrm>
          <a:custGeom>
            <a:avLst/>
            <a:gdLst/>
            <a:ahLst/>
            <a:cxnLst/>
            <a:rect r="r" b="b" t="t" l="l"/>
            <a:pathLst>
              <a:path h="1617651" w="1617651">
                <a:moveTo>
                  <a:pt x="0" y="0"/>
                </a:moveTo>
                <a:lnTo>
                  <a:pt x="1617650" y="0"/>
                </a:lnTo>
                <a:lnTo>
                  <a:pt x="1617650" y="1617651"/>
                </a:lnTo>
                <a:lnTo>
                  <a:pt x="0" y="1617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06492" y="7121757"/>
            <a:ext cx="1762013" cy="1445625"/>
          </a:xfrm>
          <a:custGeom>
            <a:avLst/>
            <a:gdLst/>
            <a:ahLst/>
            <a:cxnLst/>
            <a:rect r="r" b="b" t="t" l="l"/>
            <a:pathLst>
              <a:path h="1445625" w="1762013">
                <a:moveTo>
                  <a:pt x="0" y="0"/>
                </a:moveTo>
                <a:lnTo>
                  <a:pt x="1762014" y="0"/>
                </a:lnTo>
                <a:lnTo>
                  <a:pt x="1762014" y="1445624"/>
                </a:lnTo>
                <a:lnTo>
                  <a:pt x="0" y="1445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687" b="-520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098870" y="1774834"/>
            <a:ext cx="468488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EM-18(RFID READER MODULE)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2333799">
            <a:off x="15968728" y="-1784862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4"/>
                </a:lnTo>
                <a:lnTo>
                  <a:pt x="0" y="35697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679760">
            <a:off x="16903806" y="7696635"/>
            <a:ext cx="2020376" cy="4651354"/>
          </a:xfrm>
          <a:custGeom>
            <a:avLst/>
            <a:gdLst/>
            <a:ahLst/>
            <a:cxnLst/>
            <a:rect r="r" b="b" t="t" l="l"/>
            <a:pathLst>
              <a:path h="4651354" w="2020376">
                <a:moveTo>
                  <a:pt x="0" y="0"/>
                </a:moveTo>
                <a:lnTo>
                  <a:pt x="2020376" y="0"/>
                </a:lnTo>
                <a:lnTo>
                  <a:pt x="2020376" y="4651354"/>
                </a:lnTo>
                <a:lnTo>
                  <a:pt x="0" y="46513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44026" y="7053633"/>
            <a:ext cx="1812561" cy="1581871"/>
          </a:xfrm>
          <a:custGeom>
            <a:avLst/>
            <a:gdLst/>
            <a:ahLst/>
            <a:cxnLst/>
            <a:rect r="r" b="b" t="t" l="l"/>
            <a:pathLst>
              <a:path h="1581871" w="1812561">
                <a:moveTo>
                  <a:pt x="0" y="0"/>
                </a:moveTo>
                <a:lnTo>
                  <a:pt x="1812561" y="0"/>
                </a:lnTo>
                <a:lnTo>
                  <a:pt x="1812561" y="1581871"/>
                </a:lnTo>
                <a:lnTo>
                  <a:pt x="0" y="15818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97388" y="537639"/>
            <a:ext cx="5580222" cy="827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3"/>
              </a:lnSpc>
              <a:spcBef>
                <a:spcPct val="0"/>
              </a:spcBef>
            </a:pPr>
            <a:r>
              <a:rPr lang="en-US" sz="4916">
                <a:solidFill>
                  <a:srgbClr val="000000"/>
                </a:solidFill>
                <a:latin typeface="Canva Sans Bold"/>
              </a:rPr>
              <a:t>Main Components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38012" y="1774835"/>
            <a:ext cx="336537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LCD DISPLAY LM016L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9806" y="6536364"/>
            <a:ext cx="244197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LED INDICATOR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38012" y="6536364"/>
            <a:ext cx="245841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PUSH BUTTONS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46210" y="6536364"/>
            <a:ext cx="216373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CAPACOTORS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9806" y="1765310"/>
            <a:ext cx="465073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ARDUINO UNO (ATMEGA328P)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9806" y="4804972"/>
            <a:ext cx="5170637" cy="1343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4007" indent="-162004" lvl="1">
              <a:lnSpc>
                <a:spcPts val="2101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Poppins"/>
              </a:rPr>
              <a:t>ATmega328P microcontroller serves as the central processing unit</a:t>
            </a:r>
          </a:p>
          <a:p>
            <a:pPr algn="l" marL="324007" indent="-162004" lvl="1">
              <a:lnSpc>
                <a:spcPts val="2101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Poppins"/>
              </a:rPr>
              <a:t>Handle task such as reading button inputs, receiving data from the RFID reader module, update LCD Display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38012" y="8891474"/>
            <a:ext cx="5170637" cy="542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4007" indent="-162004" lvl="1">
              <a:lnSpc>
                <a:spcPts val="2101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Poppins"/>
              </a:rPr>
              <a:t>There are four buttons for each candidate users can press one of the buttons to mark their vote.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48272" y="8716174"/>
            <a:ext cx="4013090" cy="1343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4007" indent="-162004" lvl="1">
              <a:lnSpc>
                <a:spcPts val="2101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Poppins"/>
              </a:rPr>
              <a:t>The capacitor is added in parallel with the push button.</a:t>
            </a:r>
          </a:p>
          <a:p>
            <a:pPr algn="l" marL="324007" indent="-162004" lvl="1">
              <a:lnSpc>
                <a:spcPts val="2101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Poppins"/>
              </a:rPr>
              <a:t>It helps to debounce the button.</a:t>
            </a:r>
          </a:p>
          <a:p>
            <a:pPr algn="l" marL="324007" indent="-162004" lvl="1">
              <a:lnSpc>
                <a:spcPts val="2101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Poppins"/>
              </a:rPr>
              <a:t>Prevents multiple false button presses.</a:t>
            </a:r>
          </a:p>
          <a:p>
            <a:pPr algn="l">
              <a:lnSpc>
                <a:spcPts val="2101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649806" y="8891474"/>
            <a:ext cx="5170637" cy="276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4007" indent="-162004" lvl="1">
              <a:lnSpc>
                <a:spcPts val="2101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Poppins"/>
              </a:rPr>
              <a:t>The LED indicator blinks when the RFID tag is valid.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38012" y="4814497"/>
            <a:ext cx="5407402" cy="1285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2898" indent="-161449" lvl="1">
              <a:lnSpc>
                <a:spcPts val="2093"/>
              </a:lnSpc>
              <a:buFont typeface="Arial"/>
              <a:buChar char="•"/>
            </a:pPr>
            <a:r>
              <a:rPr lang="en-US" sz="1495">
                <a:solidFill>
                  <a:srgbClr val="000000"/>
                </a:solidFill>
                <a:latin typeface="Poppins"/>
              </a:rPr>
              <a:t>The LCD display module receives data from the microcontroller and updates the display accordingly.</a:t>
            </a:r>
          </a:p>
          <a:p>
            <a:pPr algn="l" marL="322898" indent="-161449" lvl="1">
              <a:lnSpc>
                <a:spcPts val="2093"/>
              </a:lnSpc>
              <a:buFont typeface="Arial"/>
              <a:buChar char="•"/>
            </a:pPr>
            <a:r>
              <a:rPr lang="en-US" sz="1495">
                <a:solidFill>
                  <a:srgbClr val="000000"/>
                </a:solidFill>
                <a:latin typeface="Poppins"/>
              </a:rPr>
              <a:t>It displays information such as candidate names, their respective vote counts, voting messages, and instructions.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98870" y="4804972"/>
            <a:ext cx="4955624" cy="809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5090" indent="-162545" lvl="1">
              <a:lnSpc>
                <a:spcPts val="2108"/>
              </a:lnSpc>
              <a:buFont typeface="Arial"/>
              <a:buChar char="•"/>
            </a:pPr>
            <a:r>
              <a:rPr lang="en-US" sz="1505">
                <a:solidFill>
                  <a:srgbClr val="000000"/>
                </a:solidFill>
                <a:latin typeface="Poppins"/>
              </a:rPr>
              <a:t>When an RFID tag is scanned by the RFID reader module, it receives data from the RFID tags and passes it to the microcontroller.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900985" y="9844706"/>
            <a:ext cx="183431" cy="38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  <a:spcBef>
                <a:spcPct val="0"/>
              </a:spcBef>
            </a:pPr>
            <a:r>
              <a:rPr lang="en-US" sz="2237">
                <a:solidFill>
                  <a:srgbClr val="9E7FFF"/>
                </a:solidFill>
                <a:latin typeface="Canva Sans Bold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21419"/>
            <a:ext cx="989723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163101" y="519931"/>
            <a:ext cx="13124899" cy="6826383"/>
          </a:xfrm>
          <a:custGeom>
            <a:avLst/>
            <a:gdLst/>
            <a:ahLst/>
            <a:cxnLst/>
            <a:rect r="r" b="b" t="t" l="l"/>
            <a:pathLst>
              <a:path h="6826383" w="13124899">
                <a:moveTo>
                  <a:pt x="0" y="0"/>
                </a:moveTo>
                <a:lnTo>
                  <a:pt x="13124899" y="0"/>
                </a:lnTo>
                <a:lnTo>
                  <a:pt x="13124899" y="6826383"/>
                </a:lnTo>
                <a:lnTo>
                  <a:pt x="0" y="6826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4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612083" y="5619342"/>
            <a:ext cx="2056569" cy="1726972"/>
            <a:chOff x="0" y="0"/>
            <a:chExt cx="541648" cy="454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1648" cy="454840"/>
            </a:xfrm>
            <a:custGeom>
              <a:avLst/>
              <a:gdLst/>
              <a:ahLst/>
              <a:cxnLst/>
              <a:rect r="r" b="b" t="t" l="l"/>
              <a:pathLst>
                <a:path h="454840" w="541648">
                  <a:moveTo>
                    <a:pt x="0" y="0"/>
                  </a:moveTo>
                  <a:lnTo>
                    <a:pt x="541648" y="0"/>
                  </a:lnTo>
                  <a:lnTo>
                    <a:pt x="541648" y="454840"/>
                  </a:lnTo>
                  <a:lnTo>
                    <a:pt x="0" y="454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41648" cy="492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37122" y="6292551"/>
            <a:ext cx="4431979" cy="3474518"/>
          </a:xfrm>
          <a:custGeom>
            <a:avLst/>
            <a:gdLst/>
            <a:ahLst/>
            <a:cxnLst/>
            <a:rect r="r" b="b" t="t" l="l"/>
            <a:pathLst>
              <a:path h="3474518" w="4431979">
                <a:moveTo>
                  <a:pt x="0" y="0"/>
                </a:moveTo>
                <a:lnTo>
                  <a:pt x="4431980" y="0"/>
                </a:lnTo>
                <a:lnTo>
                  <a:pt x="4431980" y="3474518"/>
                </a:lnTo>
                <a:lnTo>
                  <a:pt x="0" y="3474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55" t="-11512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661595" y="6937936"/>
            <a:ext cx="19050" cy="1091874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>
            <a:off x="5073291" y="8029810"/>
            <a:ext cx="6588305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7387259" y="7581500"/>
            <a:ext cx="173713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anva Sans"/>
              </a:rPr>
              <a:t>replaces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7122" y="424681"/>
            <a:ext cx="5924779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PROTEUS SIMULATION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9679760">
            <a:off x="16903806" y="7696635"/>
            <a:ext cx="2020376" cy="4651354"/>
          </a:xfrm>
          <a:custGeom>
            <a:avLst/>
            <a:gdLst/>
            <a:ahLst/>
            <a:cxnLst/>
            <a:rect r="r" b="b" t="t" l="l"/>
            <a:pathLst>
              <a:path h="4651354" w="2020376">
                <a:moveTo>
                  <a:pt x="0" y="0"/>
                </a:moveTo>
                <a:lnTo>
                  <a:pt x="2020376" y="0"/>
                </a:lnTo>
                <a:lnTo>
                  <a:pt x="2020376" y="4651354"/>
                </a:lnTo>
                <a:lnTo>
                  <a:pt x="0" y="4651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818720" y="9844706"/>
            <a:ext cx="347960" cy="38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  <a:spcBef>
                <a:spcPct val="0"/>
              </a:spcBef>
            </a:pPr>
            <a:r>
              <a:rPr lang="en-US" sz="2237">
                <a:solidFill>
                  <a:srgbClr val="9E7FFF"/>
                </a:solidFill>
                <a:latin typeface="Canva Sans Bold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38224" y="0"/>
            <a:ext cx="8574960" cy="10287000"/>
          </a:xfrm>
          <a:custGeom>
            <a:avLst/>
            <a:gdLst/>
            <a:ahLst/>
            <a:cxnLst/>
            <a:rect r="r" b="b" t="t" l="l"/>
            <a:pathLst>
              <a:path h="10287000" w="8574960">
                <a:moveTo>
                  <a:pt x="0" y="0"/>
                </a:moveTo>
                <a:lnTo>
                  <a:pt x="8574960" y="0"/>
                </a:lnTo>
                <a:lnTo>
                  <a:pt x="857496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9307" y="0"/>
            <a:ext cx="8064884" cy="10287000"/>
          </a:xfrm>
          <a:custGeom>
            <a:avLst/>
            <a:gdLst/>
            <a:ahLst/>
            <a:cxnLst/>
            <a:rect r="r" b="b" t="t" l="l"/>
            <a:pathLst>
              <a:path h="10287000" w="8064884">
                <a:moveTo>
                  <a:pt x="0" y="0"/>
                </a:moveTo>
                <a:lnTo>
                  <a:pt x="8064884" y="0"/>
                </a:lnTo>
                <a:lnTo>
                  <a:pt x="80648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00828" y="8258145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1" y="0"/>
                </a:lnTo>
                <a:lnTo>
                  <a:pt x="4171531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430130">
            <a:off x="16945209" y="-884114"/>
            <a:ext cx="2685583" cy="2298147"/>
          </a:xfrm>
          <a:custGeom>
            <a:avLst/>
            <a:gdLst/>
            <a:ahLst/>
            <a:cxnLst/>
            <a:rect r="r" b="b" t="t" l="l"/>
            <a:pathLst>
              <a:path h="2298147" w="2685583">
                <a:moveTo>
                  <a:pt x="0" y="0"/>
                </a:moveTo>
                <a:lnTo>
                  <a:pt x="2685582" y="0"/>
                </a:lnTo>
                <a:lnTo>
                  <a:pt x="2685582" y="2298147"/>
                </a:lnTo>
                <a:lnTo>
                  <a:pt x="0" y="2298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8619149" y="0"/>
            <a:ext cx="0" cy="102870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7022521" y="-85725"/>
            <a:ext cx="1596628" cy="827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3"/>
              </a:lnSpc>
              <a:spcBef>
                <a:spcPct val="0"/>
              </a:spcBef>
            </a:pPr>
            <a:r>
              <a:rPr lang="en-US" sz="4916">
                <a:solidFill>
                  <a:srgbClr val="000000"/>
                </a:solidFill>
                <a:latin typeface="Canva Sans Bold"/>
              </a:rPr>
              <a:t>Code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9679760">
            <a:off x="16903806" y="7696635"/>
            <a:ext cx="2020376" cy="4651354"/>
          </a:xfrm>
          <a:custGeom>
            <a:avLst/>
            <a:gdLst/>
            <a:ahLst/>
            <a:cxnLst/>
            <a:rect r="r" b="b" t="t" l="l"/>
            <a:pathLst>
              <a:path h="4651354" w="2020376">
                <a:moveTo>
                  <a:pt x="0" y="0"/>
                </a:moveTo>
                <a:lnTo>
                  <a:pt x="2020376" y="0"/>
                </a:lnTo>
                <a:lnTo>
                  <a:pt x="2020376" y="4651354"/>
                </a:lnTo>
                <a:lnTo>
                  <a:pt x="0" y="46513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843016" y="9844706"/>
            <a:ext cx="299368" cy="38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  <a:spcBef>
                <a:spcPct val="0"/>
              </a:spcBef>
            </a:pPr>
            <a:r>
              <a:rPr lang="en-US" sz="2237">
                <a:solidFill>
                  <a:srgbClr val="9E7FFF"/>
                </a:solidFill>
                <a:latin typeface="Canva Sans Bold"/>
              </a:rP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4938" y="0"/>
            <a:ext cx="7530084" cy="10287000"/>
          </a:xfrm>
          <a:custGeom>
            <a:avLst/>
            <a:gdLst/>
            <a:ahLst/>
            <a:cxnLst/>
            <a:rect r="r" b="b" t="t" l="l"/>
            <a:pathLst>
              <a:path h="10287000" w="7530084">
                <a:moveTo>
                  <a:pt x="0" y="0"/>
                </a:moveTo>
                <a:lnTo>
                  <a:pt x="7530084" y="0"/>
                </a:lnTo>
                <a:lnTo>
                  <a:pt x="75300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00828" y="8258145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1" y="0"/>
                </a:lnTo>
                <a:lnTo>
                  <a:pt x="4171531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30130">
            <a:off x="16945209" y="-884114"/>
            <a:ext cx="2685583" cy="2298147"/>
          </a:xfrm>
          <a:custGeom>
            <a:avLst/>
            <a:gdLst/>
            <a:ahLst/>
            <a:cxnLst/>
            <a:rect r="r" b="b" t="t" l="l"/>
            <a:pathLst>
              <a:path h="2298147" w="2685583">
                <a:moveTo>
                  <a:pt x="0" y="0"/>
                </a:moveTo>
                <a:lnTo>
                  <a:pt x="2685582" y="0"/>
                </a:lnTo>
                <a:lnTo>
                  <a:pt x="2685582" y="2298147"/>
                </a:lnTo>
                <a:lnTo>
                  <a:pt x="0" y="2298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8619149" y="0"/>
            <a:ext cx="0" cy="102870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459125" y="0"/>
            <a:ext cx="3572051" cy="1897118"/>
          </a:xfrm>
          <a:custGeom>
            <a:avLst/>
            <a:gdLst/>
            <a:ahLst/>
            <a:cxnLst/>
            <a:rect r="r" b="b" t="t" l="l"/>
            <a:pathLst>
              <a:path h="1897118" w="3572051">
                <a:moveTo>
                  <a:pt x="0" y="0"/>
                </a:moveTo>
                <a:lnTo>
                  <a:pt x="3572050" y="0"/>
                </a:lnTo>
                <a:lnTo>
                  <a:pt x="3572050" y="1897118"/>
                </a:lnTo>
                <a:lnTo>
                  <a:pt x="0" y="1897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679760">
            <a:off x="16903806" y="7696635"/>
            <a:ext cx="2020376" cy="4651354"/>
          </a:xfrm>
          <a:custGeom>
            <a:avLst/>
            <a:gdLst/>
            <a:ahLst/>
            <a:cxnLst/>
            <a:rect r="r" b="b" t="t" l="l"/>
            <a:pathLst>
              <a:path h="4651354" w="2020376">
                <a:moveTo>
                  <a:pt x="0" y="0"/>
                </a:moveTo>
                <a:lnTo>
                  <a:pt x="2020376" y="0"/>
                </a:lnTo>
                <a:lnTo>
                  <a:pt x="2020376" y="4651354"/>
                </a:lnTo>
                <a:lnTo>
                  <a:pt x="0" y="46513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838700" y="9844706"/>
            <a:ext cx="308000" cy="38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  <a:spcBef>
                <a:spcPct val="0"/>
              </a:spcBef>
            </a:pPr>
            <a:r>
              <a:rPr lang="en-US" sz="2237">
                <a:solidFill>
                  <a:srgbClr val="9E7FFF"/>
                </a:solidFill>
                <a:latin typeface="Canva Sans Bold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0828" y="8258145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1" y="0"/>
                </a:lnTo>
                <a:lnTo>
                  <a:pt x="4171531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30130">
            <a:off x="16945209" y="-884114"/>
            <a:ext cx="2685583" cy="2298147"/>
          </a:xfrm>
          <a:custGeom>
            <a:avLst/>
            <a:gdLst/>
            <a:ahLst/>
            <a:cxnLst/>
            <a:rect r="r" b="b" t="t" l="l"/>
            <a:pathLst>
              <a:path h="2298147" w="2685583">
                <a:moveTo>
                  <a:pt x="0" y="0"/>
                </a:moveTo>
                <a:lnTo>
                  <a:pt x="2685582" y="0"/>
                </a:lnTo>
                <a:lnTo>
                  <a:pt x="2685582" y="2298147"/>
                </a:lnTo>
                <a:lnTo>
                  <a:pt x="0" y="2298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57427" y="0"/>
            <a:ext cx="5940821" cy="10287000"/>
          </a:xfrm>
          <a:custGeom>
            <a:avLst/>
            <a:gdLst/>
            <a:ahLst/>
            <a:cxnLst/>
            <a:rect r="r" b="b" t="t" l="l"/>
            <a:pathLst>
              <a:path h="10287000" w="5940821">
                <a:moveTo>
                  <a:pt x="0" y="0"/>
                </a:moveTo>
                <a:lnTo>
                  <a:pt x="5940821" y="0"/>
                </a:lnTo>
                <a:lnTo>
                  <a:pt x="594082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8619149" y="0"/>
            <a:ext cx="0" cy="102870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515077" y="0"/>
            <a:ext cx="4637221" cy="10287000"/>
          </a:xfrm>
          <a:custGeom>
            <a:avLst/>
            <a:gdLst/>
            <a:ahLst/>
            <a:cxnLst/>
            <a:rect r="r" b="b" t="t" l="l"/>
            <a:pathLst>
              <a:path h="10287000" w="4637221">
                <a:moveTo>
                  <a:pt x="0" y="0"/>
                </a:moveTo>
                <a:lnTo>
                  <a:pt x="4637221" y="0"/>
                </a:lnTo>
                <a:lnTo>
                  <a:pt x="463722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679760">
            <a:off x="16903806" y="7696635"/>
            <a:ext cx="2020376" cy="4651354"/>
          </a:xfrm>
          <a:custGeom>
            <a:avLst/>
            <a:gdLst/>
            <a:ahLst/>
            <a:cxnLst/>
            <a:rect r="r" b="b" t="t" l="l"/>
            <a:pathLst>
              <a:path h="4651354" w="2020376">
                <a:moveTo>
                  <a:pt x="0" y="0"/>
                </a:moveTo>
                <a:lnTo>
                  <a:pt x="2020376" y="0"/>
                </a:lnTo>
                <a:lnTo>
                  <a:pt x="2020376" y="4651354"/>
                </a:lnTo>
                <a:lnTo>
                  <a:pt x="0" y="46513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833937" y="9844706"/>
            <a:ext cx="317525" cy="38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  <a:spcBef>
                <a:spcPct val="0"/>
              </a:spcBef>
            </a:pPr>
            <a:r>
              <a:rPr lang="en-US" sz="2237">
                <a:solidFill>
                  <a:srgbClr val="9E7FFF"/>
                </a:solidFill>
                <a:latin typeface="Canva Sans Bold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0828" y="8258145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1" y="0"/>
                </a:lnTo>
                <a:lnTo>
                  <a:pt x="4171531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30130">
            <a:off x="16945209" y="-884114"/>
            <a:ext cx="2685583" cy="2298147"/>
          </a:xfrm>
          <a:custGeom>
            <a:avLst/>
            <a:gdLst/>
            <a:ahLst/>
            <a:cxnLst/>
            <a:rect r="r" b="b" t="t" l="l"/>
            <a:pathLst>
              <a:path h="2298147" w="2685583">
                <a:moveTo>
                  <a:pt x="0" y="0"/>
                </a:moveTo>
                <a:lnTo>
                  <a:pt x="2685582" y="0"/>
                </a:lnTo>
                <a:lnTo>
                  <a:pt x="2685582" y="2298147"/>
                </a:lnTo>
                <a:lnTo>
                  <a:pt x="0" y="2298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65773" y="0"/>
            <a:ext cx="4756453" cy="7289476"/>
          </a:xfrm>
          <a:custGeom>
            <a:avLst/>
            <a:gdLst/>
            <a:ahLst/>
            <a:cxnLst/>
            <a:rect r="r" b="b" t="t" l="l"/>
            <a:pathLst>
              <a:path h="7289476" w="4756453">
                <a:moveTo>
                  <a:pt x="0" y="0"/>
                </a:moveTo>
                <a:lnTo>
                  <a:pt x="4756454" y="0"/>
                </a:lnTo>
                <a:lnTo>
                  <a:pt x="4756454" y="7289476"/>
                </a:lnTo>
                <a:lnTo>
                  <a:pt x="0" y="728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679760">
            <a:off x="16903806" y="7696635"/>
            <a:ext cx="2020376" cy="4651354"/>
          </a:xfrm>
          <a:custGeom>
            <a:avLst/>
            <a:gdLst/>
            <a:ahLst/>
            <a:cxnLst/>
            <a:rect r="r" b="b" t="t" l="l"/>
            <a:pathLst>
              <a:path h="4651354" w="2020376">
                <a:moveTo>
                  <a:pt x="0" y="0"/>
                </a:moveTo>
                <a:lnTo>
                  <a:pt x="2020376" y="0"/>
                </a:lnTo>
                <a:lnTo>
                  <a:pt x="2020376" y="4651354"/>
                </a:lnTo>
                <a:lnTo>
                  <a:pt x="0" y="4651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829473" y="9844706"/>
            <a:ext cx="326454" cy="38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  <a:spcBef>
                <a:spcPct val="0"/>
              </a:spcBef>
            </a:pPr>
            <a:r>
              <a:rPr lang="en-US" sz="2237">
                <a:solidFill>
                  <a:srgbClr val="9E7FFF"/>
                </a:solidFill>
                <a:latin typeface="Canva Sans Bold"/>
              </a:rP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08092" y="-358876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95996" y="550773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95996" y="7317810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71515" y="-3149182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08490" y="2078288"/>
            <a:ext cx="13497586" cy="515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0"/>
              </a:lnSpc>
            </a:pPr>
            <a:r>
              <a:rPr lang="en-US" sz="30000">
                <a:solidFill>
                  <a:srgbClr val="000000"/>
                </a:solidFill>
                <a:latin typeface="Canva Sans Bold"/>
              </a:rPr>
              <a:t>Q&amp;A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9679760">
            <a:off x="16903806" y="7696635"/>
            <a:ext cx="2020376" cy="4651354"/>
          </a:xfrm>
          <a:custGeom>
            <a:avLst/>
            <a:gdLst/>
            <a:ahLst/>
            <a:cxnLst/>
            <a:rect r="r" b="b" t="t" l="l"/>
            <a:pathLst>
              <a:path h="4651354" w="2020376">
                <a:moveTo>
                  <a:pt x="0" y="0"/>
                </a:moveTo>
                <a:lnTo>
                  <a:pt x="2020376" y="0"/>
                </a:lnTo>
                <a:lnTo>
                  <a:pt x="2020376" y="4651354"/>
                </a:lnTo>
                <a:lnTo>
                  <a:pt x="0" y="4651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832412" y="9844706"/>
            <a:ext cx="320576" cy="38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  <a:spcBef>
                <a:spcPct val="0"/>
              </a:spcBef>
            </a:pPr>
            <a:r>
              <a:rPr lang="en-US" sz="2237">
                <a:solidFill>
                  <a:srgbClr val="9E7FFF"/>
                </a:solidFill>
                <a:latin typeface="Canva Sans Bold"/>
              </a:rPr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gradFill>
              <a:gsLst>
                <a:gs pos="0">
                  <a:srgbClr val="041069">
                    <a:alpha val="100000"/>
                  </a:srgbClr>
                </a:gs>
                <a:gs pos="50000">
                  <a:srgbClr val="5527F5">
                    <a:alpha val="100000"/>
                  </a:srgbClr>
                </a:gs>
                <a:gs pos="100000">
                  <a:srgbClr val="131FA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4234201"/>
            <a:ext cx="9897232" cy="5006268"/>
            <a:chOff x="0" y="0"/>
            <a:chExt cx="13196309" cy="6675023"/>
          </a:xfrm>
        </p:grpSpPr>
        <p:sp>
          <p:nvSpPr>
            <p:cNvPr name="AutoShape 4" id="4"/>
            <p:cNvSpPr/>
            <p:nvPr/>
          </p:nvSpPr>
          <p:spPr>
            <a:xfrm flipV="true">
              <a:off x="25400" y="0"/>
              <a:ext cx="0" cy="6675023"/>
            </a:xfrm>
            <a:prstGeom prst="line">
              <a:avLst/>
            </a:prstGeom>
            <a:ln cap="flat" w="50800">
              <a:gradFill>
                <a:gsLst>
                  <a:gs pos="0">
                    <a:srgbClr val="041069">
                      <a:alpha val="100000"/>
                    </a:srgbClr>
                  </a:gs>
                  <a:gs pos="50000">
                    <a:srgbClr val="5527F5">
                      <a:alpha val="100000"/>
                    </a:srgbClr>
                  </a:gs>
                  <a:gs pos="100000">
                    <a:srgbClr val="131FA8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537140" y="5143500"/>
            <a:ext cx="6211421" cy="5315329"/>
          </a:xfrm>
          <a:custGeom>
            <a:avLst/>
            <a:gdLst/>
            <a:ahLst/>
            <a:cxnLst/>
            <a:rect r="r" b="b" t="t" l="l"/>
            <a:pathLst>
              <a:path h="5315329" w="6211421">
                <a:moveTo>
                  <a:pt x="0" y="0"/>
                </a:moveTo>
                <a:lnTo>
                  <a:pt x="6211421" y="0"/>
                </a:lnTo>
                <a:lnTo>
                  <a:pt x="6211421" y="5315329"/>
                </a:lnTo>
                <a:lnTo>
                  <a:pt x="0" y="5315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14552" y="3341039"/>
            <a:ext cx="6125528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Introduction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Solution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Features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Flow Chart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Components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Protues Solution with Code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00515" y="1868672"/>
            <a:ext cx="690633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TABLE OF CONTENTS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9679760">
            <a:off x="16903806" y="7696635"/>
            <a:ext cx="2020376" cy="4651354"/>
          </a:xfrm>
          <a:custGeom>
            <a:avLst/>
            <a:gdLst/>
            <a:ahLst/>
            <a:cxnLst/>
            <a:rect r="r" b="b" t="t" l="l"/>
            <a:pathLst>
              <a:path h="4651354" w="2020376">
                <a:moveTo>
                  <a:pt x="0" y="0"/>
                </a:moveTo>
                <a:lnTo>
                  <a:pt x="2020376" y="0"/>
                </a:lnTo>
                <a:lnTo>
                  <a:pt x="2020376" y="4651354"/>
                </a:lnTo>
                <a:lnTo>
                  <a:pt x="0" y="4651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917839" y="9844706"/>
            <a:ext cx="149721" cy="38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  <a:spcBef>
                <a:spcPct val="0"/>
              </a:spcBef>
            </a:pPr>
            <a:r>
              <a:rPr lang="en-US" sz="2237">
                <a:solidFill>
                  <a:srgbClr val="9E7FFF"/>
                </a:solidFill>
                <a:latin typeface="Canva Sans Bold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29228" y="4037552"/>
            <a:ext cx="6893601" cy="5036158"/>
          </a:xfrm>
          <a:custGeom>
            <a:avLst/>
            <a:gdLst/>
            <a:ahLst/>
            <a:cxnLst/>
            <a:rect r="r" b="b" t="t" l="l"/>
            <a:pathLst>
              <a:path h="5036158" w="6893601">
                <a:moveTo>
                  <a:pt x="0" y="0"/>
                </a:moveTo>
                <a:lnTo>
                  <a:pt x="6893601" y="0"/>
                </a:lnTo>
                <a:lnTo>
                  <a:pt x="6893601" y="5036159"/>
                </a:lnTo>
                <a:lnTo>
                  <a:pt x="0" y="5036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36567"/>
            <a:ext cx="410337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00070"/>
            <a:ext cx="12047328" cy="6708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7"/>
              </a:lnSpc>
            </a:pPr>
            <a:r>
              <a:rPr lang="en-US" sz="4399">
                <a:solidFill>
                  <a:srgbClr val="000000"/>
                </a:solidFill>
                <a:latin typeface="Poppins Bold"/>
              </a:rPr>
              <a:t>Concerns about today elections</a:t>
            </a:r>
          </a:p>
          <a:p>
            <a:pPr algn="l">
              <a:lnSpc>
                <a:spcPts val="7127"/>
              </a:lnSpc>
            </a:pPr>
          </a:p>
          <a:p>
            <a:pPr algn="l" marL="647700" indent="-323850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Fairness and security in Elections</a:t>
            </a:r>
          </a:p>
          <a:p>
            <a:pPr algn="l" marL="647700" indent="-323850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Accuracy and efficiency problems</a:t>
            </a:r>
          </a:p>
          <a:p>
            <a:pPr algn="l" marL="647700" indent="-323850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Cost issues</a:t>
            </a:r>
          </a:p>
          <a:p>
            <a:pPr algn="l" marL="647700" indent="-323850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Voter Fraud and Unauthorized Voting</a:t>
            </a:r>
          </a:p>
          <a:p>
            <a:pPr algn="l" marL="647700" indent="-323850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Transparency and Accountability</a:t>
            </a:r>
          </a:p>
          <a:p>
            <a:pPr algn="l" marL="647700" indent="-323850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Data Integrity</a:t>
            </a:r>
          </a:p>
          <a:p>
            <a:pPr algn="l" marL="647700" indent="-323850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Public Trust</a:t>
            </a:r>
          </a:p>
          <a:p>
            <a:pPr algn="l" marL="647700" indent="-323850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Resource Management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679760">
            <a:off x="16903806" y="7696635"/>
            <a:ext cx="2020376" cy="4651354"/>
          </a:xfrm>
          <a:custGeom>
            <a:avLst/>
            <a:gdLst/>
            <a:ahLst/>
            <a:cxnLst/>
            <a:rect r="r" b="b" t="t" l="l"/>
            <a:pathLst>
              <a:path h="4651354" w="2020376">
                <a:moveTo>
                  <a:pt x="0" y="0"/>
                </a:moveTo>
                <a:lnTo>
                  <a:pt x="2020376" y="0"/>
                </a:lnTo>
                <a:lnTo>
                  <a:pt x="2020376" y="4651354"/>
                </a:lnTo>
                <a:lnTo>
                  <a:pt x="0" y="4651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913560" y="9844706"/>
            <a:ext cx="158279" cy="38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  <a:spcBef>
                <a:spcPct val="0"/>
              </a:spcBef>
            </a:pPr>
            <a:r>
              <a:rPr lang="en-US" sz="2237">
                <a:solidFill>
                  <a:srgbClr val="9E7FFF"/>
                </a:solidFill>
                <a:latin typeface="Canva Sans Bold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01288" y="-2163135"/>
            <a:ext cx="5848497" cy="4988058"/>
          </a:xfrm>
          <a:custGeom>
            <a:avLst/>
            <a:gdLst/>
            <a:ahLst/>
            <a:cxnLst/>
            <a:rect r="r" b="b" t="t" l="l"/>
            <a:pathLst>
              <a:path h="4988058" w="5848497">
                <a:moveTo>
                  <a:pt x="0" y="0"/>
                </a:moveTo>
                <a:lnTo>
                  <a:pt x="5848498" y="0"/>
                </a:lnTo>
                <a:lnTo>
                  <a:pt x="5848498" y="4988058"/>
                </a:lnTo>
                <a:lnTo>
                  <a:pt x="0" y="4988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72389"/>
            <a:ext cx="12047328" cy="668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Develop a voting system utilizing RFID technology for authentication.</a:t>
            </a:r>
          </a:p>
          <a:p>
            <a:pPr algn="l" marL="647700" indent="-323850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Ensure only qualified voters can cast votes using RFID tags.</a:t>
            </a:r>
          </a:p>
          <a:p>
            <a:pPr algn="l" marL="647700" indent="-323850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Simplify voting process while enhancing security measures.</a:t>
            </a:r>
          </a:p>
          <a:p>
            <a:pPr algn="l" marL="647700" indent="-323850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Design voting machine safeguards to prevent unauthorized voting and electoral cheating.</a:t>
            </a:r>
          </a:p>
          <a:p>
            <a:pPr algn="l" marL="647700" indent="-323850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Utilize RFID tags for reliable identity verification of registered voters.</a:t>
            </a:r>
          </a:p>
          <a:p>
            <a:pPr algn="l" marL="647700" indent="-323850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Establish secure verification process using RFID tags.</a:t>
            </a:r>
          </a:p>
          <a:p>
            <a:pPr algn="l" marL="647700" indent="-323850" lvl="1">
              <a:lnSpc>
                <a:spcPts val="48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Ensure only legalized votes are counted, maintaining voting </a:t>
            </a:r>
          </a:p>
          <a:p>
            <a:pPr algn="l">
              <a:lnSpc>
                <a:spcPts val="4860"/>
              </a:lnSpc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      process integrity.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207487" y="3485260"/>
            <a:ext cx="4618050" cy="4618050"/>
          </a:xfrm>
          <a:custGeom>
            <a:avLst/>
            <a:gdLst/>
            <a:ahLst/>
            <a:cxnLst/>
            <a:rect r="r" b="b" t="t" l="l"/>
            <a:pathLst>
              <a:path h="4618050" w="4618050">
                <a:moveTo>
                  <a:pt x="0" y="0"/>
                </a:moveTo>
                <a:lnTo>
                  <a:pt x="4618050" y="0"/>
                </a:lnTo>
                <a:lnTo>
                  <a:pt x="4618050" y="4618049"/>
                </a:lnTo>
                <a:lnTo>
                  <a:pt x="0" y="4618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33450"/>
            <a:ext cx="273200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Solution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9679760">
            <a:off x="16903806" y="7696635"/>
            <a:ext cx="2020376" cy="4651354"/>
          </a:xfrm>
          <a:custGeom>
            <a:avLst/>
            <a:gdLst/>
            <a:ahLst/>
            <a:cxnLst/>
            <a:rect r="r" b="b" t="t" l="l"/>
            <a:pathLst>
              <a:path h="4651354" w="2020376">
                <a:moveTo>
                  <a:pt x="0" y="0"/>
                </a:moveTo>
                <a:lnTo>
                  <a:pt x="2020376" y="0"/>
                </a:lnTo>
                <a:lnTo>
                  <a:pt x="2020376" y="4651354"/>
                </a:lnTo>
                <a:lnTo>
                  <a:pt x="0" y="4651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908761" y="9844706"/>
            <a:ext cx="167878" cy="38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  <a:spcBef>
                <a:spcPct val="0"/>
              </a:spcBef>
            </a:pPr>
            <a:r>
              <a:rPr lang="en-US" sz="2237">
                <a:solidFill>
                  <a:srgbClr val="9E7FFF"/>
                </a:solidFill>
                <a:latin typeface="Canva Sans Bol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70185" y="1990461"/>
            <a:ext cx="13079659" cy="7000400"/>
          </a:xfrm>
          <a:custGeom>
            <a:avLst/>
            <a:gdLst/>
            <a:ahLst/>
            <a:cxnLst/>
            <a:rect r="r" b="b" t="t" l="l"/>
            <a:pathLst>
              <a:path h="7000400" w="13079659">
                <a:moveTo>
                  <a:pt x="0" y="0"/>
                </a:moveTo>
                <a:lnTo>
                  <a:pt x="13079659" y="0"/>
                </a:lnTo>
                <a:lnTo>
                  <a:pt x="13079659" y="7000399"/>
                </a:lnTo>
                <a:lnTo>
                  <a:pt x="0" y="7000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49844" y="2766056"/>
            <a:ext cx="1349055" cy="5449210"/>
          </a:xfrm>
          <a:custGeom>
            <a:avLst/>
            <a:gdLst/>
            <a:ahLst/>
            <a:cxnLst/>
            <a:rect r="r" b="b" t="t" l="l"/>
            <a:pathLst>
              <a:path h="5449210" w="1349055">
                <a:moveTo>
                  <a:pt x="0" y="0"/>
                </a:moveTo>
                <a:lnTo>
                  <a:pt x="1349055" y="0"/>
                </a:lnTo>
                <a:lnTo>
                  <a:pt x="1349055" y="5449209"/>
                </a:lnTo>
                <a:lnTo>
                  <a:pt x="0" y="54492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2005" t="0" r="-396" b="-396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87263" y="2385220"/>
            <a:ext cx="10469697" cy="2418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2"/>
              </a:lnSpc>
            </a:pPr>
            <a:r>
              <a:rPr lang="en-US" sz="3100">
                <a:solidFill>
                  <a:srgbClr val="000000"/>
                </a:solidFill>
                <a:latin typeface="Canva Sans Bold"/>
              </a:rPr>
              <a:t>RFID Authentication</a:t>
            </a:r>
          </a:p>
          <a:p>
            <a:pPr algn="l">
              <a:lnSpc>
                <a:spcPts val="4860"/>
              </a:lnSpc>
            </a:pPr>
            <a:r>
              <a:rPr lang="en-US" sz="3000">
                <a:solidFill>
                  <a:srgbClr val="FFFFFF"/>
                </a:solidFill>
                <a:latin typeface="Poppins Light"/>
              </a:rPr>
              <a:t>The system allows only authorized voters to cast their votes by authenticating RFID tags.</a:t>
            </a:r>
          </a:p>
          <a:p>
            <a:pPr algn="l">
              <a:lnSpc>
                <a:spcPts val="486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470185" y="2568355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56789" y="2863414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01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470185" y="5490661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56789" y="5722976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02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299531" y="-2467719"/>
            <a:ext cx="5209768" cy="4458180"/>
          </a:xfrm>
          <a:custGeom>
            <a:avLst/>
            <a:gdLst/>
            <a:ahLst/>
            <a:cxnLst/>
            <a:rect r="r" b="b" t="t" l="l"/>
            <a:pathLst>
              <a:path h="4458180" w="5209768">
                <a:moveTo>
                  <a:pt x="0" y="0"/>
                </a:moveTo>
                <a:lnTo>
                  <a:pt x="5209768" y="0"/>
                </a:lnTo>
                <a:lnTo>
                  <a:pt x="5209768" y="4458180"/>
                </a:lnTo>
                <a:lnTo>
                  <a:pt x="0" y="44581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87263" y="5056226"/>
            <a:ext cx="10469841" cy="28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Secure Voting</a:t>
            </a:r>
          </a:p>
          <a:p>
            <a:pPr algn="l">
              <a:lnSpc>
                <a:spcPts val="4698"/>
              </a:lnSpc>
            </a:pPr>
            <a:r>
              <a:rPr lang="en-US" sz="2900">
                <a:solidFill>
                  <a:srgbClr val="FFFFFF"/>
                </a:solidFill>
                <a:latin typeface="Poppins Light"/>
              </a:rPr>
              <a:t>By utilizing RFID technology, the system ensures secure and tamper-proof voting, reducing the risk of fraudulent voting practices.</a:t>
            </a:r>
          </a:p>
          <a:p>
            <a:pPr algn="l">
              <a:lnSpc>
                <a:spcPts val="3534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470185" y="474716"/>
            <a:ext cx="282392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Features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1667701" y="4784758"/>
            <a:ext cx="1388214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-9679760">
            <a:off x="16903806" y="7696635"/>
            <a:ext cx="2020376" cy="4651354"/>
          </a:xfrm>
          <a:custGeom>
            <a:avLst/>
            <a:gdLst/>
            <a:ahLst/>
            <a:cxnLst/>
            <a:rect r="r" b="b" t="t" l="l"/>
            <a:pathLst>
              <a:path h="4651354" w="2020376">
                <a:moveTo>
                  <a:pt x="0" y="0"/>
                </a:moveTo>
                <a:lnTo>
                  <a:pt x="2020376" y="0"/>
                </a:lnTo>
                <a:lnTo>
                  <a:pt x="2020376" y="4651354"/>
                </a:lnTo>
                <a:lnTo>
                  <a:pt x="0" y="46513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904333" y="9844706"/>
            <a:ext cx="176733" cy="38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  <a:spcBef>
                <a:spcPct val="0"/>
              </a:spcBef>
            </a:pPr>
            <a:r>
              <a:rPr lang="en-US" sz="2237">
                <a:solidFill>
                  <a:srgbClr val="9E7FFF"/>
                </a:solidFill>
                <a:latin typeface="Canva Sans Bold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00191" y="-3935015"/>
            <a:ext cx="7800381" cy="6821864"/>
          </a:xfrm>
          <a:custGeom>
            <a:avLst/>
            <a:gdLst/>
            <a:ahLst/>
            <a:cxnLst/>
            <a:rect r="r" b="b" t="t" l="l"/>
            <a:pathLst>
              <a:path h="6821864" w="7800381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4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87407" y="1698266"/>
            <a:ext cx="10469841" cy="350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User Interface</a:t>
            </a:r>
          </a:p>
          <a:p>
            <a:pPr algn="l">
              <a:lnSpc>
                <a:spcPts val="4860"/>
              </a:lnSpc>
            </a:pPr>
            <a:r>
              <a:rPr lang="en-US" sz="3000">
                <a:solidFill>
                  <a:srgbClr val="FFFFFF"/>
                </a:solidFill>
                <a:latin typeface="Poppins Light"/>
              </a:rPr>
              <a:t>The system features an interface with a 16x2 LCD display for displaying voter information and voting results. LED indicators provide visual feedback during the voting process.</a:t>
            </a:r>
          </a:p>
          <a:p>
            <a:pPr algn="l">
              <a:lnSpc>
                <a:spcPts val="3534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470185" y="2568355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56789" y="2863414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03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470185" y="6306242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56789" y="6538557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87552" y="5515214"/>
            <a:ext cx="10469841" cy="3640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Button-Based Voting</a:t>
            </a:r>
          </a:p>
          <a:p>
            <a:pPr algn="l">
              <a:lnSpc>
                <a:spcPts val="4860"/>
              </a:lnSpc>
            </a:pPr>
            <a:r>
              <a:rPr lang="en-US" sz="3000">
                <a:solidFill>
                  <a:srgbClr val="FFFFFF"/>
                </a:solidFill>
                <a:latin typeface="Poppins Light"/>
              </a:rPr>
              <a:t>Voters can cast their votes by pressing corresponding buttons assigned to each candidate. The system records and displays the votes in real-time on the LCD screen.</a:t>
            </a:r>
          </a:p>
          <a:p>
            <a:pPr algn="l">
              <a:lnSpc>
                <a:spcPts val="4860"/>
              </a:lnSpc>
            </a:pPr>
          </a:p>
        </p:txBody>
      </p:sp>
      <p:sp>
        <p:nvSpPr>
          <p:cNvPr name="AutoShape 10" id="10"/>
          <p:cNvSpPr/>
          <p:nvPr/>
        </p:nvSpPr>
        <p:spPr>
          <a:xfrm>
            <a:off x="1692146" y="5143500"/>
            <a:ext cx="1468462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-9679760">
            <a:off x="16903806" y="7696635"/>
            <a:ext cx="2020376" cy="4651354"/>
          </a:xfrm>
          <a:custGeom>
            <a:avLst/>
            <a:gdLst/>
            <a:ahLst/>
            <a:cxnLst/>
            <a:rect r="r" b="b" t="t" l="l"/>
            <a:pathLst>
              <a:path h="4651354" w="2020376">
                <a:moveTo>
                  <a:pt x="0" y="0"/>
                </a:moveTo>
                <a:lnTo>
                  <a:pt x="2020376" y="0"/>
                </a:lnTo>
                <a:lnTo>
                  <a:pt x="2020376" y="4651354"/>
                </a:lnTo>
                <a:lnTo>
                  <a:pt x="0" y="46513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907235" y="9844706"/>
            <a:ext cx="170929" cy="38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  <a:spcBef>
                <a:spcPct val="0"/>
              </a:spcBef>
            </a:pPr>
            <a:r>
              <a:rPr lang="en-US" sz="2237">
                <a:solidFill>
                  <a:srgbClr val="9E7FFF"/>
                </a:solidFill>
                <a:latin typeface="Canva Sans Bold"/>
              </a:rPr>
              <a:t>5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376773" y="2568355"/>
            <a:ext cx="1349055" cy="5449210"/>
          </a:xfrm>
          <a:custGeom>
            <a:avLst/>
            <a:gdLst/>
            <a:ahLst/>
            <a:cxnLst/>
            <a:rect r="r" b="b" t="t" l="l"/>
            <a:pathLst>
              <a:path h="5449210" w="1349055">
                <a:moveTo>
                  <a:pt x="0" y="0"/>
                </a:moveTo>
                <a:lnTo>
                  <a:pt x="1349056" y="0"/>
                </a:lnTo>
                <a:lnTo>
                  <a:pt x="1349056" y="5449210"/>
                </a:lnTo>
                <a:lnTo>
                  <a:pt x="0" y="54492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2005" t="0" r="-396" b="-3961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276686" y="-5237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29173" y="2848030"/>
            <a:ext cx="1371402" cy="6212810"/>
          </a:xfrm>
          <a:custGeom>
            <a:avLst/>
            <a:gdLst/>
            <a:ahLst/>
            <a:cxnLst/>
            <a:rect r="r" b="b" t="t" l="l"/>
            <a:pathLst>
              <a:path h="6212810" w="1371402">
                <a:moveTo>
                  <a:pt x="0" y="0"/>
                </a:moveTo>
                <a:lnTo>
                  <a:pt x="1371402" y="0"/>
                </a:lnTo>
                <a:lnTo>
                  <a:pt x="1371402" y="6212811"/>
                </a:lnTo>
                <a:lnTo>
                  <a:pt x="0" y="62128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914" t="0" r="-786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44546" y="13662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383" y="78244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39952" y="2142225"/>
            <a:ext cx="10469841" cy="350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Scalability</a:t>
            </a:r>
          </a:p>
          <a:p>
            <a:pPr algn="l">
              <a:lnSpc>
                <a:spcPts val="4860"/>
              </a:lnSpc>
            </a:pPr>
            <a:r>
              <a:rPr lang="en-US" sz="3000">
                <a:solidFill>
                  <a:srgbClr val="FFFFFF"/>
                </a:solidFill>
                <a:latin typeface="Poppins Light"/>
              </a:rPr>
              <a:t>The system is scalable and can accommodate a varying number of candidates and voters by adjusting the program parameters and hardware configuration accordingly.</a:t>
            </a:r>
          </a:p>
          <a:p>
            <a:pPr algn="l">
              <a:lnSpc>
                <a:spcPts val="3534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622585" y="2720755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09189" y="3015814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05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622585" y="5643061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09189" y="5875376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06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094140" y="-42881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39952" y="5681646"/>
            <a:ext cx="10469841" cy="28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Automatic Vote Counting</a:t>
            </a:r>
          </a:p>
          <a:p>
            <a:pPr algn="l">
              <a:lnSpc>
                <a:spcPts val="4860"/>
              </a:lnSpc>
            </a:pPr>
            <a:r>
              <a:rPr lang="en-US" sz="3000">
                <a:solidFill>
                  <a:srgbClr val="FFFFFF"/>
                </a:solidFill>
                <a:latin typeface="Poppins Light"/>
              </a:rPr>
              <a:t>The microcontroller automatically tallies the votes and updates the count for each candidate, eliminating the need for manual counting and reducing human errors.</a:t>
            </a:r>
          </a:p>
          <a:p>
            <a:pPr algn="l">
              <a:lnSpc>
                <a:spcPts val="3534"/>
              </a:lnSpc>
            </a:pPr>
          </a:p>
        </p:txBody>
      </p:sp>
      <p:sp>
        <p:nvSpPr>
          <p:cNvPr name="AutoShape 13" id="13"/>
          <p:cNvSpPr/>
          <p:nvPr/>
        </p:nvSpPr>
        <p:spPr>
          <a:xfrm>
            <a:off x="2096202" y="5351501"/>
            <a:ext cx="1443297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-9679760">
            <a:off x="16903806" y="7696635"/>
            <a:ext cx="2020376" cy="4651354"/>
          </a:xfrm>
          <a:custGeom>
            <a:avLst/>
            <a:gdLst/>
            <a:ahLst/>
            <a:cxnLst/>
            <a:rect r="r" b="b" t="t" l="l"/>
            <a:pathLst>
              <a:path h="4651354" w="2020376">
                <a:moveTo>
                  <a:pt x="0" y="0"/>
                </a:moveTo>
                <a:lnTo>
                  <a:pt x="2020376" y="0"/>
                </a:lnTo>
                <a:lnTo>
                  <a:pt x="2020376" y="4651354"/>
                </a:lnTo>
                <a:lnTo>
                  <a:pt x="0" y="4651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900575" y="9844706"/>
            <a:ext cx="184249" cy="38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  <a:spcBef>
                <a:spcPct val="0"/>
              </a:spcBef>
            </a:pPr>
            <a:r>
              <a:rPr lang="en-US" sz="2237">
                <a:solidFill>
                  <a:srgbClr val="9E7FFF"/>
                </a:solidFill>
                <a:latin typeface="Canva Sans Bold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70703" y="-578495"/>
            <a:ext cx="13441751" cy="11184657"/>
          </a:xfrm>
          <a:custGeom>
            <a:avLst/>
            <a:gdLst/>
            <a:ahLst/>
            <a:cxnLst/>
            <a:rect r="r" b="b" t="t" l="l"/>
            <a:pathLst>
              <a:path h="11184657" w="13441751">
                <a:moveTo>
                  <a:pt x="0" y="0"/>
                </a:moveTo>
                <a:lnTo>
                  <a:pt x="13441751" y="0"/>
                </a:lnTo>
                <a:lnTo>
                  <a:pt x="13441751" y="11184656"/>
                </a:lnTo>
                <a:lnTo>
                  <a:pt x="0" y="11184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00828" y="8258145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1" y="0"/>
                </a:lnTo>
                <a:lnTo>
                  <a:pt x="4171531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30130">
            <a:off x="16945209" y="-884114"/>
            <a:ext cx="2685583" cy="2298147"/>
          </a:xfrm>
          <a:custGeom>
            <a:avLst/>
            <a:gdLst/>
            <a:ahLst/>
            <a:cxnLst/>
            <a:rect r="r" b="b" t="t" l="l"/>
            <a:pathLst>
              <a:path h="2298147" w="2685583">
                <a:moveTo>
                  <a:pt x="0" y="0"/>
                </a:moveTo>
                <a:lnTo>
                  <a:pt x="2685582" y="0"/>
                </a:lnTo>
                <a:lnTo>
                  <a:pt x="2685582" y="2298147"/>
                </a:lnTo>
                <a:lnTo>
                  <a:pt x="0" y="2298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679760">
            <a:off x="16903806" y="7696635"/>
            <a:ext cx="2020376" cy="4651354"/>
          </a:xfrm>
          <a:custGeom>
            <a:avLst/>
            <a:gdLst/>
            <a:ahLst/>
            <a:cxnLst/>
            <a:rect r="r" b="b" t="t" l="l"/>
            <a:pathLst>
              <a:path h="4651354" w="2020376">
                <a:moveTo>
                  <a:pt x="0" y="0"/>
                </a:moveTo>
                <a:lnTo>
                  <a:pt x="2020376" y="0"/>
                </a:lnTo>
                <a:lnTo>
                  <a:pt x="2020376" y="4651354"/>
                </a:lnTo>
                <a:lnTo>
                  <a:pt x="0" y="4651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670" y="511806"/>
            <a:ext cx="34840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Flow Chart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920741" y="9844706"/>
            <a:ext cx="143917" cy="38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  <a:spcBef>
                <a:spcPct val="0"/>
              </a:spcBef>
            </a:pPr>
            <a:r>
              <a:rPr lang="en-US" sz="2237">
                <a:solidFill>
                  <a:srgbClr val="9E7FFF"/>
                </a:solidFill>
                <a:latin typeface="Canva Sans Bold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4561" y="-599364"/>
            <a:ext cx="16998878" cy="10886364"/>
          </a:xfrm>
          <a:custGeom>
            <a:avLst/>
            <a:gdLst/>
            <a:ahLst/>
            <a:cxnLst/>
            <a:rect r="r" b="b" t="t" l="l"/>
            <a:pathLst>
              <a:path h="10886364" w="16998878">
                <a:moveTo>
                  <a:pt x="0" y="0"/>
                </a:moveTo>
                <a:lnTo>
                  <a:pt x="16998878" y="0"/>
                </a:lnTo>
                <a:lnTo>
                  <a:pt x="16998878" y="10886364"/>
                </a:lnTo>
                <a:lnTo>
                  <a:pt x="0" y="10886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290572">
            <a:off x="-1057066" y="7473438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4"/>
                </a:lnTo>
                <a:lnTo>
                  <a:pt x="0" y="3569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679760">
            <a:off x="16903806" y="7696635"/>
            <a:ext cx="2020376" cy="4651354"/>
          </a:xfrm>
          <a:custGeom>
            <a:avLst/>
            <a:gdLst/>
            <a:ahLst/>
            <a:cxnLst/>
            <a:rect r="r" b="b" t="t" l="l"/>
            <a:pathLst>
              <a:path h="4651354" w="2020376">
                <a:moveTo>
                  <a:pt x="0" y="0"/>
                </a:moveTo>
                <a:lnTo>
                  <a:pt x="2020376" y="0"/>
                </a:lnTo>
                <a:lnTo>
                  <a:pt x="2020376" y="4651354"/>
                </a:lnTo>
                <a:lnTo>
                  <a:pt x="0" y="46513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905710" y="9844706"/>
            <a:ext cx="173980" cy="38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  <a:spcBef>
                <a:spcPct val="0"/>
              </a:spcBef>
            </a:pPr>
            <a:r>
              <a:rPr lang="en-US" sz="2237">
                <a:solidFill>
                  <a:srgbClr val="9E7FFF"/>
                </a:solidFill>
                <a:latin typeface="Canva Sans Bold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DAGEp_3CiOY</dc:identifier>
  <dcterms:modified xsi:type="dcterms:W3CDTF">2011-08-01T06:04:30Z</dcterms:modified>
  <cp:revision>1</cp:revision>
  <dc:title>Blue Futuristic Illustrative Artificial Intelligence Project Presentation</dc:title>
</cp:coreProperties>
</file>